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7377"/>
    <a:srgbClr val="F0F2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46" d="100"/>
          <a:sy n="146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3122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943600" y="0"/>
            <a:ext cx="3200400" cy="5143500"/>
          </a:xfrm>
          <a:prstGeom prst="rect">
            <a:avLst/>
          </a:prstGeom>
          <a:solidFill>
            <a:srgbClr val="162D52"/>
          </a:solidFill>
          <a:ln w="12700">
            <a:solidFill>
              <a:srgbClr val="162D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5029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NEXA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2357846" y="1234440"/>
            <a:ext cx="221415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1491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RSiL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457200" y="3200400"/>
            <a:ext cx="5212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CADCF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Independent Polysilicon Technology &amp; Consulting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126480" y="548640"/>
            <a:ext cx="2834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1491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5943599" y="1234440"/>
            <a:ext cx="3200399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u="sng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Proven</a:t>
            </a:r>
            <a:endParaRPr lang="en-US" sz="1800" b="1" u="sng" dirty="0"/>
          </a:p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 use Polysilicon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Technology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6492240" y="2834640"/>
            <a:ext cx="2286000" cy="2743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812280" y="2964942"/>
            <a:ext cx="1822269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Plant Design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Owner's Engineering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CAPEX Optimization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Operator Training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Technology Evaluation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Project Management</a:t>
            </a:r>
          </a:p>
        </p:txBody>
      </p:sp>
      <p:sp>
        <p:nvSpPr>
          <p:cNvPr id="11" name="Shape 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11E33"/>
          </a:solidFill>
          <a:ln w="12700">
            <a:solidFill>
              <a:srgbClr val="111E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74320" y="4855464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www.nexarsil.com  |  Independent. Vendor-Neutral. Owner's Side.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54864" cy="32918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237744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OPERATOR TRAINING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Operators Who Understand the Process Reach Specification Faster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389888"/>
            <a:ext cx="8412480" cy="2286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481328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NEXARSiL delivers hands-on polysilicon operator training programs drawing on 25 years of production experience in solar-grade and semiconductor-grade silicon plants. Our programs are built for engineers and operators who need to understand the process — not just follow procedures.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65760" y="2395728"/>
            <a:ext cx="2633472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65760" y="2395728"/>
            <a:ext cx="2633472" cy="5486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" y="2487168"/>
            <a:ext cx="23591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Fundamentals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2834640"/>
            <a:ext cx="23591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CVD deposition chemistry, TCS/STC handling, off-gas recovery, and hydrochlorination basics.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154680" y="2395728"/>
            <a:ext cx="2633472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154680" y="2395728"/>
            <a:ext cx="2633472" cy="5486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291840" y="2487168"/>
            <a:ext cx="23591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&amp; Contamination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291840" y="2834640"/>
            <a:ext cx="23591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contamination sources, cleanliness standards, and metal content control in polysilicon production.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943600" y="2395728"/>
            <a:ext cx="2633472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943600" y="2395728"/>
            <a:ext cx="2633472" cy="5486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080760" y="2487168"/>
            <a:ext cx="23591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Startup Procedures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080760" y="2834640"/>
            <a:ext cx="23591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Reactor conditioning, first-rod protocols, surface preparation, and the critical first weeks of production.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365760" y="3602736"/>
            <a:ext cx="2633472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365760" y="3602736"/>
            <a:ext cx="2633472" cy="54864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02920" y="3694176"/>
            <a:ext cx="23591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&amp; Hazard Awareness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02920" y="4041648"/>
            <a:ext cx="23591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Silicon dust, HCl, silane, and TCS — understanding the real risks and safe operating boundaries.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154680" y="3602736"/>
            <a:ext cx="2633472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3154680" y="3602736"/>
            <a:ext cx="2633472" cy="54864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291840" y="3694176"/>
            <a:ext cx="23591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Troubleshooting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291840" y="4041648"/>
            <a:ext cx="23591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process signals, diagnosing deposition problems, and recovering from contamination events.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5943600" y="3602736"/>
            <a:ext cx="2633472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5943600" y="3602736"/>
            <a:ext cx="2633472" cy="54864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080760" y="3694176"/>
            <a:ext cx="23591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Semiconductor Grade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6080760" y="4041648"/>
            <a:ext cx="23591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requirements for semiconductor-grade production: ultra-clean handling, donor/acceptor control, testing.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274320" y="4873752"/>
            <a:ext cx="2743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nexarsil.com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2743200" y="4873752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Polysilicon Technology Consulting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6583680" y="4873752"/>
            <a:ext cx="2377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NEXARSiL</a:t>
            </a:r>
            <a:endParaRPr lang="en-US" sz="9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B8B7F00-1DBF-9F59-CC22-BB5480AE82C2}"/>
              </a:ext>
            </a:extLst>
          </p:cNvPr>
          <p:cNvSpPr txBox="1"/>
          <p:nvPr/>
        </p:nvSpPr>
        <p:spPr>
          <a:xfrm>
            <a:off x="3967842" y="1005840"/>
            <a:ext cx="4225835" cy="338554"/>
          </a:xfrm>
          <a:prstGeom prst="rect">
            <a:avLst/>
          </a:prstGeom>
          <a:solidFill>
            <a:srgbClr val="0D7377"/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bg1"/>
                </a:solidFill>
              </a:rPr>
              <a:t>Fun Fact – 1 ppb is equal to 1 second in 32 years!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F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54864" cy="32918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237744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NEXARSIL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365760" y="256032"/>
            <a:ext cx="54864" cy="329184"/>
          </a:xfrm>
          <a:prstGeom prst="rect">
            <a:avLst/>
          </a:prstGeom>
          <a:solidFill>
            <a:srgbClr val="14919B"/>
          </a:solidFill>
          <a:ln w="12700">
            <a:solidFill>
              <a:srgbClr val="1491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237744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491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NEXARSIL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65760" y="658368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NEXARSiL Difference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365760" y="1389888"/>
            <a:ext cx="8412480" cy="22860"/>
          </a:xfrm>
          <a:prstGeom prst="rect">
            <a:avLst/>
          </a:prstGeom>
          <a:solidFill>
            <a:srgbClr val="3A5A8A"/>
          </a:solidFill>
          <a:ln w="12700">
            <a:solidFill>
              <a:srgbClr val="3A5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65760" y="1536192"/>
            <a:ext cx="2651760" cy="1188720"/>
          </a:xfrm>
          <a:prstGeom prst="rect">
            <a:avLst/>
          </a:prstGeom>
          <a:solidFill>
            <a:srgbClr val="243B5E"/>
          </a:solidFill>
          <a:ln w="12700">
            <a:solidFill>
              <a:srgbClr val="3A5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65760" y="1536192"/>
            <a:ext cx="2651760" cy="54864"/>
          </a:xfrm>
          <a:prstGeom prst="rect">
            <a:avLst/>
          </a:prstGeom>
          <a:solidFill>
            <a:srgbClr val="14919B"/>
          </a:solidFill>
          <a:ln w="12700">
            <a:solidFill>
              <a:srgbClr val="1491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02920" y="1627632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91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Truly Independent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02920" y="1938528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vendor relationships, no technology licences, no EPC work. Our only client is you.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200400" y="1536192"/>
            <a:ext cx="2651760" cy="1188720"/>
          </a:xfrm>
          <a:prstGeom prst="rect">
            <a:avLst/>
          </a:prstGeom>
          <a:solidFill>
            <a:srgbClr val="243B5E"/>
          </a:solidFill>
          <a:ln w="12700">
            <a:solidFill>
              <a:srgbClr val="3A5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200400" y="1536192"/>
            <a:ext cx="2651760" cy="54864"/>
          </a:xfrm>
          <a:prstGeom prst="rect">
            <a:avLst/>
          </a:prstGeom>
          <a:solidFill>
            <a:srgbClr val="14919B"/>
          </a:solidFill>
          <a:ln w="12700">
            <a:solidFill>
              <a:srgbClr val="1491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337560" y="1627632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91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DNA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938528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knowledge comes from running plants, not from engineering offices or academic study.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035040" y="1536192"/>
            <a:ext cx="2651760" cy="1188720"/>
          </a:xfrm>
          <a:prstGeom prst="rect">
            <a:avLst/>
          </a:prstGeom>
          <a:solidFill>
            <a:srgbClr val="243B5E"/>
          </a:solidFill>
          <a:ln w="12700">
            <a:solidFill>
              <a:srgbClr val="3A5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035040" y="1536192"/>
            <a:ext cx="2651760" cy="54864"/>
          </a:xfrm>
          <a:prstGeom prst="rect">
            <a:avLst/>
          </a:prstGeom>
          <a:solidFill>
            <a:srgbClr val="14919B"/>
          </a:solidFill>
          <a:ln w="12700">
            <a:solidFill>
              <a:srgbClr val="1491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172200" y="1627632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91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Grades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172200" y="1938528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Solar-grade and semiconductor-grade experience — few consultants understand both markets.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65760" y="2907792"/>
            <a:ext cx="2651760" cy="1188720"/>
          </a:xfrm>
          <a:prstGeom prst="rect">
            <a:avLst/>
          </a:prstGeom>
          <a:solidFill>
            <a:srgbClr val="243B5E"/>
          </a:solidFill>
          <a:ln w="12700">
            <a:solidFill>
              <a:srgbClr val="3A5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65760" y="2907792"/>
            <a:ext cx="2651760" cy="54864"/>
          </a:xfrm>
          <a:prstGeom prst="rect">
            <a:avLst/>
          </a:prstGeom>
          <a:solidFill>
            <a:srgbClr val="14919B"/>
          </a:solidFill>
          <a:ln w="12700">
            <a:solidFill>
              <a:srgbClr val="1491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02920" y="2999232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91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Selective Engagement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02920" y="3310128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choose projects where we can genuinely add value. You get our best work, not a resource pool.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3200400" y="2907792"/>
            <a:ext cx="2651760" cy="1188720"/>
          </a:xfrm>
          <a:prstGeom prst="rect">
            <a:avLst/>
          </a:prstGeom>
          <a:solidFill>
            <a:srgbClr val="243B5E"/>
          </a:solidFill>
          <a:ln w="12700">
            <a:solidFill>
              <a:srgbClr val="3A5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3200400" y="2907792"/>
            <a:ext cx="2651760" cy="54864"/>
          </a:xfrm>
          <a:prstGeom prst="rect">
            <a:avLst/>
          </a:prstGeom>
          <a:solidFill>
            <a:srgbClr val="14919B"/>
          </a:solidFill>
          <a:ln w="12700">
            <a:solidFill>
              <a:srgbClr val="1491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337560" y="2999232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91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Access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3337560" y="3310128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work directly with the senior expert — not with junior staff passing messages up a chain.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6035040" y="2907792"/>
            <a:ext cx="2651760" cy="1188720"/>
          </a:xfrm>
          <a:prstGeom prst="rect">
            <a:avLst/>
          </a:prstGeom>
          <a:solidFill>
            <a:srgbClr val="243B5E"/>
          </a:solidFill>
          <a:ln w="12700">
            <a:solidFill>
              <a:srgbClr val="3A5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6035040" y="2907792"/>
            <a:ext cx="2651760" cy="54864"/>
          </a:xfrm>
          <a:prstGeom prst="rect">
            <a:avLst/>
          </a:prstGeom>
          <a:solidFill>
            <a:srgbClr val="14919B"/>
          </a:solidFill>
          <a:ln w="12700">
            <a:solidFill>
              <a:srgbClr val="1491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172200" y="2999232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91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Reach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172200" y="3310128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support projects worldwide and understand the regulatory, cultural, and supply chain context.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E33"/>
          </a:solidFill>
          <a:ln w="12700">
            <a:solidFill>
              <a:srgbClr val="111E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274320" y="4873752"/>
            <a:ext cx="8595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nexarsil.com  |  Independent Polysilicon Technology Consulting  |  © 2026 NEXARSiL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389120" cy="514350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1005840"/>
            <a:ext cx="3749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NEXA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1881052" y="1005840"/>
            <a:ext cx="1822269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1491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RSiL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365760" y="2834640"/>
            <a:ext cx="3749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ADCF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Independent Polysilicon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CADCF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Technology Consulting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3703320"/>
            <a:ext cx="3474720" cy="2743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379476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491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www.nexarsil.com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663440" y="822960"/>
            <a:ext cx="4160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the Conversation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4663440" y="1417320"/>
            <a:ext cx="4160520" cy="27432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663440" y="1554480"/>
            <a:ext cx="416052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are planning, developing, or investing in a polysilicon project, we would welcome the opportunity to discuss how NEXARSiL can support your programme.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are selective about the engagements we take on — which means that when we commit to a project, we give it our full expertise and attention.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663440" y="3429000"/>
            <a:ext cx="4160520" cy="347472"/>
          </a:xfrm>
          <a:prstGeom prst="rect">
            <a:avLst/>
          </a:prstGeom>
          <a:solidFill>
            <a:srgbClr val="F4F6F9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754880" y="3474720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Website: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263640" y="347472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www.nexarsil.com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663440" y="3840480"/>
            <a:ext cx="4160520" cy="347472"/>
          </a:xfrm>
          <a:prstGeom prst="rect">
            <a:avLst/>
          </a:prstGeom>
          <a:solidFill>
            <a:srgbClr val="F4F6F9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754880" y="3886200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Package: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263640" y="388620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nexarsil.com/technology-package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663440" y="4251960"/>
            <a:ext cx="4160520" cy="347472"/>
          </a:xfrm>
          <a:prstGeom prst="rect">
            <a:avLst/>
          </a:prstGeom>
          <a:solidFill>
            <a:srgbClr val="F4F6F9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754880" y="4297680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Services Overview: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263640" y="429768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nexarsil.com/services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274320" y="4873752"/>
            <a:ext cx="8595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NEXARSiL  |  nexarsil.com  |  Independent Polysilicon Technology Consulting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54864" cy="32918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237744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CHALLENGE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a polysilicon plant is one of the most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capital-intensive decisions in materials manufacturing.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481328"/>
            <a:ext cx="8412480" cy="2286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572768"/>
            <a:ext cx="1965960" cy="1572768"/>
          </a:xfrm>
          <a:prstGeom prst="rect">
            <a:avLst/>
          </a:prstGeom>
          <a:solidFill>
            <a:srgbClr val="F4F6F9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1572768"/>
            <a:ext cx="1965960" cy="5486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1664208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57200" y="2029968"/>
            <a:ext cx="1783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Risk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2322576"/>
            <a:ext cx="17830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Selecting the wrong process route — Siemens vs FBR, TCS vs STC — locks in cost structures and quality limits for the plant's lifetime.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2487168" y="1572768"/>
            <a:ext cx="1965960" cy="1572768"/>
          </a:xfrm>
          <a:prstGeom prst="rect">
            <a:avLst/>
          </a:prstGeom>
          <a:solidFill>
            <a:srgbClr val="F4F6F9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2487168" y="1572768"/>
            <a:ext cx="1965960" cy="5486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578608" y="1664208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2578608" y="2029968"/>
            <a:ext cx="1783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CAPEX Overruns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578608" y="2322576"/>
            <a:ext cx="17830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Incomplete equipment lists, over-specified systems, and weak procurement discipline routinely add 20–40% to project budgets.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4608576" y="1572768"/>
            <a:ext cx="1965960" cy="1572768"/>
          </a:xfrm>
          <a:prstGeom prst="rect">
            <a:avLst/>
          </a:prstGeom>
          <a:solidFill>
            <a:srgbClr val="F4F6F9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608576" y="1572768"/>
            <a:ext cx="1965960" cy="5486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700016" y="1664208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4700016" y="2029968"/>
            <a:ext cx="1783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Vendor Bias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700016" y="2322576"/>
            <a:ext cx="17830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EPC contractors and technology licensors have their own commercial interests. Independent validation of what they recommend is rarely built into the project.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6729984" y="1572768"/>
            <a:ext cx="1965960" cy="1572768"/>
          </a:xfrm>
          <a:prstGeom prst="rect">
            <a:avLst/>
          </a:prstGeom>
          <a:solidFill>
            <a:srgbClr val="F4F6F9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6729984" y="1572768"/>
            <a:ext cx="1965960" cy="5486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821424" y="1664208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6821424" y="2029968"/>
            <a:ext cx="1783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Startup Failures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821424" y="2322576"/>
            <a:ext cx="17830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Poor construction cleanliness, undertrained operators, and missed contamination control procedures delay time-to-specification by months — or years.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274320" y="4873752"/>
            <a:ext cx="2743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nexarsil.com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2743200" y="4873752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Polysilicon Technology Consulting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6583680" y="4873752"/>
            <a:ext cx="2377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NEXARSiL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54864" cy="32918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237744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WE ARE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NEXARSiL — Built from the Plant Floor Up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389888"/>
            <a:ext cx="8412480" cy="2286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481328"/>
            <a:ext cx="43891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NEXARSiL is an independent polysilicon technology consulting firm founded by engineers with decades of hands-on production experience in solar-grade and semiconductor-grade silicon plants.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work exclusively on the owner's side — never for technology licensors, equipment vendors, or EPC contractors. That independence is the foundation of every recommendation we make.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5120640" y="1417320"/>
            <a:ext cx="3657600" cy="86868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285232" y="1490472"/>
            <a:ext cx="914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491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25+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6309360" y="1490472"/>
            <a:ext cx="2286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 of polysilicon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experience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5120640" y="2423160"/>
            <a:ext cx="3657600" cy="868680"/>
          </a:xfrm>
          <a:prstGeom prst="rect">
            <a:avLst/>
          </a:prstGeom>
          <a:solidFill>
            <a:srgbClr val="F4F6F9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285232" y="2496312"/>
            <a:ext cx="914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6309360" y="2496312"/>
            <a:ext cx="2286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— no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vendor affiliations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5120640" y="3429000"/>
            <a:ext cx="3657600" cy="868680"/>
          </a:xfrm>
          <a:prstGeom prst="rect">
            <a:avLst/>
          </a:prstGeom>
          <a:solidFill>
            <a:srgbClr val="F4F6F9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285232" y="3502152"/>
            <a:ext cx="914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6309360" y="3502152"/>
            <a:ext cx="2286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Solar-grade &amp;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semiconductor-grade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65760" y="3566160"/>
            <a:ext cx="8412480" cy="64008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48640" y="3584448"/>
            <a:ext cx="80467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"Independent. Vendor-neutral. Owner's side. Every time."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274320" y="4873752"/>
            <a:ext cx="2743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nexarsil.com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743200" y="4873752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Polysilicon Technology Consulting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583680" y="4873752"/>
            <a:ext cx="2377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NEXARSiL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54864" cy="32918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237744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SERVICES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Full-Cycle Polysilicon Consulting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389888"/>
            <a:ext cx="8412480" cy="2286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463040"/>
            <a:ext cx="20116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1463040"/>
            <a:ext cx="2011680" cy="5486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" y="1554480"/>
            <a:ext cx="1737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Evaluation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2920" y="1901952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assessment of your Siemens, FBR, TCS, and CVD process options — before you commit.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2532888" y="1463040"/>
            <a:ext cx="20116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532888" y="1463040"/>
            <a:ext cx="2011680" cy="5486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670048" y="1554480"/>
            <a:ext cx="1737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Package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670048" y="1901952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Proven Polysilicon Technology: process design basis, equipment definition, operating philosophy.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700016" y="1463040"/>
            <a:ext cx="20116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700016" y="1463040"/>
            <a:ext cx="2011680" cy="5486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837176" y="1554480"/>
            <a:ext cx="1737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Owner's Engineering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837176" y="1901952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technical oversight through design, procurement, construction, and commissioning.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6867144" y="1463040"/>
            <a:ext cx="20116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6867144" y="1463040"/>
            <a:ext cx="2011680" cy="5486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7004304" y="1554480"/>
            <a:ext cx="1737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Feasibility Studies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7004304" y="1901952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validation of technology selection, production assumptions, and CAPEX completeness.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365760" y="2825496"/>
            <a:ext cx="20116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365760" y="2825496"/>
            <a:ext cx="2011680" cy="54864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02920" y="2916936"/>
            <a:ext cx="1737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CAPEX Optimization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02920" y="3264408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and eliminate unnecessary cost through specification discipline and proven vendor strategies.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2532888" y="2825496"/>
            <a:ext cx="20116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2532888" y="2825496"/>
            <a:ext cx="2011680" cy="54864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2670048" y="2916936"/>
            <a:ext cx="1737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Plant Design Support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2670048" y="3264408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input on silicon dust, SiO₂, AlCl₃, and the process details engineering firms typically miss.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4700016" y="2825496"/>
            <a:ext cx="20116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4700016" y="2825496"/>
            <a:ext cx="2011680" cy="54864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837176" y="2916936"/>
            <a:ext cx="1737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Operator Training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4837176" y="3264408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Hands-on programs for semiconductor and solar-grade production. 25 years of operational experience.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6867144" y="2825496"/>
            <a:ext cx="20116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6867144" y="2825496"/>
            <a:ext cx="2011680" cy="54864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7004304" y="2916936"/>
            <a:ext cx="1737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Construction Quality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7004304" y="3264408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Contamination control, cleanliness standards, and startup protocols to reach specification faster.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274320" y="4873752"/>
            <a:ext cx="2743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nexarsil.com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2743200" y="4873752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Polysilicon Technology Consulting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6583680" y="4873752"/>
            <a:ext cx="2377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NEXARSiL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54864" cy="32918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237744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PACKAGE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Proven Polysilicon Technology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389888"/>
            <a:ext cx="8412480" cy="2286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481328"/>
            <a:ext cx="4160520" cy="30175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48640" y="1572768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91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Included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2011680"/>
            <a:ext cx="3749040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Design Basis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Equipment Definition &amp; Sizing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Philosophy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Utility &amp; Consumables Definition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Control Philosophy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Startup &amp; Commissioning Support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Vendor Evaluation Criteria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800600" y="1481328"/>
            <a:ext cx="3977640" cy="868680"/>
          </a:xfrm>
          <a:prstGeom prst="rect">
            <a:avLst/>
          </a:prstGeom>
          <a:solidFill>
            <a:srgbClr val="F4F6F9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800600" y="1481328"/>
            <a:ext cx="54864" cy="868680"/>
          </a:xfrm>
          <a:prstGeom prst="rect">
            <a:avLst/>
          </a:prstGeom>
          <a:solidFill>
            <a:srgbClr val="14919B"/>
          </a:solidFill>
          <a:ln w="12700">
            <a:solidFill>
              <a:srgbClr val="1491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937760" y="1554480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on Reality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937760" y="1847088"/>
            <a:ext cx="3703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element is derived from operating plant experience — not textbook assumptions or licensor marketing.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800600" y="2487168"/>
            <a:ext cx="3977640" cy="868680"/>
          </a:xfrm>
          <a:prstGeom prst="rect">
            <a:avLst/>
          </a:prstGeom>
          <a:solidFill>
            <a:srgbClr val="F4F6F9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800600" y="2487168"/>
            <a:ext cx="54864" cy="868680"/>
          </a:xfrm>
          <a:prstGeom prst="rect">
            <a:avLst/>
          </a:prstGeom>
          <a:solidFill>
            <a:srgbClr val="14919B"/>
          </a:solidFill>
          <a:ln w="12700">
            <a:solidFill>
              <a:srgbClr val="1491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937760" y="2560320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Owner-Focused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937760" y="2852928"/>
            <a:ext cx="3703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to give you negotiating power with vendors and EPC contractors, not to serve their interests.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800600" y="3493008"/>
            <a:ext cx="3977640" cy="868680"/>
          </a:xfrm>
          <a:prstGeom prst="rect">
            <a:avLst/>
          </a:prstGeom>
          <a:solidFill>
            <a:srgbClr val="F4F6F9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800600" y="3493008"/>
            <a:ext cx="54864" cy="868680"/>
          </a:xfrm>
          <a:prstGeom prst="rect">
            <a:avLst/>
          </a:prstGeom>
          <a:solidFill>
            <a:srgbClr val="14919B"/>
          </a:solidFill>
          <a:ln w="12700">
            <a:solidFill>
              <a:srgbClr val="1491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937760" y="3566160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Available to Selected Projects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937760" y="3858768"/>
            <a:ext cx="3703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NEXARSiL selects projects where our expertise creates maximum value. Quality over volume.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800600" y="4526280"/>
            <a:ext cx="3977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nexarsil.com/technology-package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274320" y="4873752"/>
            <a:ext cx="2743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nexarsil.com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743200" y="4873752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Polysilicon Technology Consulting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583680" y="4873752"/>
            <a:ext cx="2377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NEXARSiL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54864" cy="32918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237744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EVALUATION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What You're Buying — Before You Sign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389888"/>
            <a:ext cx="8412480" cy="2286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481328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NEXARSiL provides independent evaluation of all major polysilicon production routes and technology components. We give you an unbiased technical position based on operating plant experience — not on what a licensor wants to sell you. 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accent5">
                    <a:lumMod val="7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us show you our technology as a smart alternative.</a:t>
            </a:r>
            <a:endParaRPr lang="en-US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Shape 5"/>
          <p:cNvSpPr/>
          <p:nvPr/>
        </p:nvSpPr>
        <p:spPr>
          <a:xfrm>
            <a:off x="365760" y="2377440"/>
            <a:ext cx="406908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65760" y="2377440"/>
            <a:ext cx="4069080" cy="5486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" y="2468880"/>
            <a:ext cx="3794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Route Selection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2816352"/>
            <a:ext cx="3794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Siemens CVD vs. Fluidized Bed Reactor (FBR) — detailed technical and commercial comparison for your specific project parameters.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709160" y="2377440"/>
            <a:ext cx="406908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709160" y="2377440"/>
            <a:ext cx="4069080" cy="54864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46320" y="2468880"/>
            <a:ext cx="3794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TCS vs. STC Economics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846320" y="2816352"/>
            <a:ext cx="3794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Hydrochlorination, TCS purification, and CVD feed gas composition — the numbers that determine your production cost.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65760" y="3730752"/>
            <a:ext cx="406908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65760" y="3730752"/>
            <a:ext cx="4069080" cy="5486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02920" y="3822192"/>
            <a:ext cx="3794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CVD Reactor Technology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02920" y="4169664"/>
            <a:ext cx="3794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Bell-jar reactor design, heating systems, deposition kinetics, rod diameter targets, and off-gas recovery efficiency.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709160" y="3730752"/>
            <a:ext cx="406908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709160" y="3730752"/>
            <a:ext cx="4069080" cy="54864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46320" y="3822192"/>
            <a:ext cx="3794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Equipment &amp; Vendor Review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846320" y="4169664"/>
            <a:ext cx="3794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assessment of proposed equipment, vendor capabilities, and whether specifications serve the owner or the supplier.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274320" y="4873752"/>
            <a:ext cx="2743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nexarsil.com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2743200" y="4873752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Polysilicon Technology Consulting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6583680" y="4873752"/>
            <a:ext cx="2377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NEXARSiL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54864" cy="32918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237744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OWNER'S ENGINEERING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Protecting Your Interests Through Every Project Phase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389888"/>
            <a:ext cx="8412480" cy="2286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463040"/>
            <a:ext cx="1828800" cy="45720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146304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Pre-FEED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65760" y="1920240"/>
            <a:ext cx="1828800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75488" y="2029968"/>
            <a:ext cx="1609344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selection, process concept, scope definition, preliminary CAPEX, risk identification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2263140" y="1655064"/>
            <a:ext cx="164592" cy="73152"/>
          </a:xfrm>
          <a:prstGeom prst="rect">
            <a:avLst/>
          </a:prstGeom>
          <a:solidFill>
            <a:srgbClr val="14919B"/>
          </a:solidFill>
          <a:ln w="12700">
            <a:solidFill>
              <a:srgbClr val="1491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496312" y="1463040"/>
            <a:ext cx="1828800" cy="4572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587752" y="146304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496312" y="1920240"/>
            <a:ext cx="1828800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606040" y="2029968"/>
            <a:ext cx="1609344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review, equipment specification, vendor short-listing, procurement strategy, cost validation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393692" y="1655064"/>
            <a:ext cx="164592" cy="73152"/>
          </a:xfrm>
          <a:prstGeom prst="rect">
            <a:avLst/>
          </a:prstGeom>
          <a:solidFill>
            <a:srgbClr val="14919B"/>
          </a:solidFill>
          <a:ln w="12700">
            <a:solidFill>
              <a:srgbClr val="1491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4626864" y="1463040"/>
            <a:ext cx="1828800" cy="4572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718304" y="146304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Construction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626864" y="1920240"/>
            <a:ext cx="1828800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736592" y="2571750"/>
            <a:ext cx="1609344" cy="12412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Inspector oversight, cleanliness compliance, contractor supervision, quality assurance programs that will include your operators as part of initial training.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6524244" y="1655064"/>
            <a:ext cx="164592" cy="73152"/>
          </a:xfrm>
          <a:prstGeom prst="rect">
            <a:avLst/>
          </a:prstGeom>
          <a:solidFill>
            <a:srgbClr val="14919B"/>
          </a:solidFill>
          <a:ln w="12700">
            <a:solidFill>
              <a:srgbClr val="14919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757416" y="1463040"/>
            <a:ext cx="1828800" cy="45720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848856" y="146304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Commissioning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757416" y="1920240"/>
            <a:ext cx="1828800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867144" y="2029968"/>
            <a:ext cx="1609344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Startup planning, operator readiness, contamination control, time-to-specification acceleration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365760" y="4041648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NEXARSiL brings polysilicon operational expertise that general project managers simply cannot provide — we know what the plant needs to produce specification-grade product.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274320" y="4873752"/>
            <a:ext cx="2743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nexarsil.com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2743200" y="4873752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Polysilicon Technology Consulting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6583680" y="4873752"/>
            <a:ext cx="2377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NEXARSiL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54864" cy="32918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237744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CAPEX OPTIMIZATION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Project Cost Without Compromising Plant Performance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389888"/>
            <a:ext cx="8412480" cy="2286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481328"/>
            <a:ext cx="2560320" cy="30175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65760" y="182880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491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20 %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365760" y="2834640"/>
            <a:ext cx="2560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typical CAPEX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overrun on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unoptimised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polysilicon projects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154680" y="1481328"/>
            <a:ext cx="5623560" cy="694944"/>
          </a:xfrm>
          <a:prstGeom prst="rect">
            <a:avLst/>
          </a:prstGeom>
          <a:solidFill>
            <a:srgbClr val="F4F6F9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154680" y="1481328"/>
            <a:ext cx="54864" cy="69494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310128" y="1536192"/>
            <a:ext cx="5349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Selection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310128" y="1783080"/>
            <a:ext cx="5349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Choosing the right process route from the start eliminates entire equipment systems and their associated civil, electrical, and control costs.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154680" y="2240280"/>
            <a:ext cx="5623560" cy="694944"/>
          </a:xfrm>
          <a:prstGeom prst="rect">
            <a:avLst/>
          </a:prstGeom>
          <a:solidFill>
            <a:srgbClr val="F4F6F9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154680" y="2240280"/>
            <a:ext cx="54864" cy="69494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310128" y="2295144"/>
            <a:ext cx="5349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Specification Discipline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310128" y="2542032"/>
            <a:ext cx="5349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Over-specification is the single largest source of unnecessary cost. We challenge every specification against what the plant actually needs.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154680" y="2999232"/>
            <a:ext cx="5623560" cy="694944"/>
          </a:xfrm>
          <a:prstGeom prst="rect">
            <a:avLst/>
          </a:prstGeom>
          <a:solidFill>
            <a:srgbClr val="F4F6F9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3154680" y="2999232"/>
            <a:ext cx="54864" cy="69494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310128" y="3054096"/>
            <a:ext cx="5349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Equipment Strategy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310128" y="3300984"/>
            <a:ext cx="5349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Proven vendor selection, package vs. bespoke decisions, and standardisation strategies reduce procurement cost and schedule risk.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154680" y="3758184"/>
            <a:ext cx="5623560" cy="694944"/>
          </a:xfrm>
          <a:prstGeom prst="rect">
            <a:avLst/>
          </a:prstGeom>
          <a:solidFill>
            <a:srgbClr val="F4F6F9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3154680" y="3758184"/>
            <a:ext cx="54864" cy="69494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310128" y="3813048"/>
            <a:ext cx="5349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Validation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310128" y="4059936"/>
            <a:ext cx="5349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identify scope gaps before they become change orders — and scope excesses before they become purchase orders.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274320" y="4873752"/>
            <a:ext cx="2743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nexarsil.com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2743200" y="4873752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Polysilicon Technology Consulting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583680" y="4873752"/>
            <a:ext cx="2377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NEXARSiL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54864" cy="32918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237744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PLANT DESIGN &amp; FEASIBILITY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Details That Engineering Firms Miss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389888"/>
            <a:ext cx="8412480" cy="2286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481328"/>
            <a:ext cx="4069080" cy="384048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1481328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Plant Design SME Support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1920240"/>
            <a:ext cx="406908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 engineering firms understand structure, piping, and electrical systems. What they lack is deep knowledge of the polysilicon-specific hazards and process details that determine whether a plant runs cleanly.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NEXARSiL provides operational SME input on: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Silicon dust — accumulation, ignition, ventilation design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SiO₂ &amp; AlCl₃ contamination sources and control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HCl and TCS handling and leak detection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CVD reactor thermal management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Clean room and particle control standards</a:t>
            </a:r>
          </a:p>
          <a:p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Vendor data sheets including clean quality requirements and method statements for them to abide by.</a:t>
            </a:r>
          </a:p>
          <a:p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09160" y="1481328"/>
            <a:ext cx="4069080" cy="3840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800600" y="1481328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Feasibility Study Input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754880" y="1956816"/>
            <a:ext cx="3931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Validation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754880" y="2157984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selected process route technically viable for your feedstock, grade targets, and market?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754880" y="2560320"/>
            <a:ext cx="3931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Assumptions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754880" y="276148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yield, uptime, consumables, and utility assumptions grounded in operating reality?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754880" y="3163824"/>
            <a:ext cx="3931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CAPEX Completeness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754880" y="3364992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the cost estimate include all the systems that a real polysilicon plant requires?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754880" y="3767328"/>
            <a:ext cx="3931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Assessment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754880" y="3968496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identification of technical risks that financial models and EPC estimates overlook.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274320" y="4873752"/>
            <a:ext cx="2743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nexarsil.com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743200" y="4873752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Polysilicon Technology Consulting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583680" y="4873752"/>
            <a:ext cx="2377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NEXARSiL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1543</Words>
  <Application>Microsoft Office PowerPoint</Application>
  <PresentationFormat>On-screen Show (16:9)</PresentationFormat>
  <Paragraphs>226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NEXARSiL — Independent Polysilicon Technology Consulting</dc:title>
  <dc:subject>Polysilicon plant design, owner's engineering, CAPEX optimization, operator training — nexarsil.com</dc:subject>
  <dc:creator>NEXARSiL</dc:creator>
  <cp:lastModifiedBy>Office</cp:lastModifiedBy>
  <cp:revision>2</cp:revision>
  <dcterms:created xsi:type="dcterms:W3CDTF">2026-04-09T08:34:10Z</dcterms:created>
  <dcterms:modified xsi:type="dcterms:W3CDTF">2026-04-10T04:11:50Z</dcterms:modified>
</cp:coreProperties>
</file>